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257" r:id="rId3"/>
    <p:sldId id="260" r:id="rId4"/>
    <p:sldId id="768" r:id="rId5"/>
    <p:sldId id="840" r:id="rId6"/>
    <p:sldId id="860" r:id="rId7"/>
    <p:sldId id="861" r:id="rId8"/>
    <p:sldId id="862" r:id="rId9"/>
    <p:sldId id="863" r:id="rId10"/>
    <p:sldId id="864" r:id="rId11"/>
    <p:sldId id="865" r:id="rId12"/>
    <p:sldId id="849" r:id="rId13"/>
    <p:sldId id="866" r:id="rId14"/>
    <p:sldId id="770" r:id="rId15"/>
    <p:sldId id="769" r:id="rId16"/>
    <p:sldId id="763" r:id="rId17"/>
    <p:sldId id="845" r:id="rId18"/>
    <p:sldId id="847" r:id="rId19"/>
    <p:sldId id="848" r:id="rId20"/>
    <p:sldId id="850" r:id="rId21"/>
    <p:sldId id="851" r:id="rId22"/>
    <p:sldId id="853" r:id="rId23"/>
    <p:sldId id="854" r:id="rId24"/>
    <p:sldId id="856" r:id="rId25"/>
    <p:sldId id="855" r:id="rId26"/>
    <p:sldId id="857" r:id="rId27"/>
    <p:sldId id="858" r:id="rId28"/>
    <p:sldId id="859" r:id="rId29"/>
    <p:sldId id="846" r:id="rId30"/>
    <p:sldId id="274" r:id="rId31"/>
    <p:sldId id="298" r:id="rId32"/>
    <p:sldId id="29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4F81BD"/>
    <a:srgbClr val="D8D8D8"/>
    <a:srgbClr val="4BACC6"/>
    <a:srgbClr val="E7E7E7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67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11 –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D3C52-B2C8-41AD-A6E1-7621DCC48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Spinlocks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BB63B-B59A-45D4-B132-E3B7438A7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the old days, we had multiple threads but not multiple cores</a:t>
            </a:r>
          </a:p>
          <a:p>
            <a:r>
              <a:rPr lang="en-US" dirty="0"/>
              <a:t>Thus, unlocking a lock would mean that the other thread couldn't acquire the lock until it was scheduled (requiring a context switch)</a:t>
            </a:r>
          </a:p>
          <a:p>
            <a:r>
              <a:rPr lang="en-US" dirty="0"/>
              <a:t>Now, we have multicore systems, so threads can run at exactly the same moment in time</a:t>
            </a:r>
          </a:p>
          <a:p>
            <a:r>
              <a:rPr lang="en-US" dirty="0"/>
              <a:t>In these situations, it can </a:t>
            </a:r>
            <a:r>
              <a:rPr lang="en-US" i="1" dirty="0"/>
              <a:t>sometimes</a:t>
            </a:r>
            <a:r>
              <a:rPr lang="en-US" dirty="0"/>
              <a:t> be faster for a thread to constantly try to acquire a lock (called busy waiting)</a:t>
            </a:r>
          </a:p>
          <a:p>
            <a:pPr lvl="1"/>
            <a:r>
              <a:rPr lang="en-US" dirty="0"/>
              <a:t>Then, it can continue onward without a context switch</a:t>
            </a:r>
          </a:p>
          <a:p>
            <a:r>
              <a:rPr lang="en-US" dirty="0"/>
              <a:t>Usually, regular mutexes are better because we won't have threads constantly taking up CPU cycles doing nothing</a:t>
            </a:r>
          </a:p>
          <a:p>
            <a:r>
              <a:rPr lang="en-US" dirty="0"/>
              <a:t>Even so, POSIX defines a set of spinlock functions with the </a:t>
            </a:r>
            <a:r>
              <a:rPr lang="en-US"/>
              <a:t>same functionality as </a:t>
            </a:r>
            <a:r>
              <a:rPr lang="en-US" dirty="0"/>
              <a:t>the mutex functions, if you want them</a:t>
            </a:r>
          </a:p>
        </p:txBody>
      </p:sp>
    </p:spTree>
    <p:extLst>
      <p:ext uri="{BB962C8B-B14F-4D97-AF65-F5344CB8AC3E}">
        <p14:creationId xmlns:p14="http://schemas.microsoft.com/office/powerpoint/2010/main" val="372317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5B96D-4A19-4084-9539-B50DC9ECA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long should critical sections be?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44CAD-0AE7-440C-8D06-AA915ABFE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that you have locks that you can use to protect a critical section, how should you use them?</a:t>
            </a:r>
          </a:p>
          <a:p>
            <a:r>
              <a:rPr lang="en-US" dirty="0"/>
              <a:t>In general, you want critical sections to be short so that one thread won't block another unnecessarily</a:t>
            </a:r>
          </a:p>
          <a:p>
            <a:r>
              <a:rPr lang="en-US" dirty="0"/>
              <a:t>Nevertheless, breaking up one section of code into several critical sections will introduce penalties because acquiring and releasing locks isn't free</a:t>
            </a:r>
          </a:p>
          <a:p>
            <a:r>
              <a:rPr lang="en-US" dirty="0"/>
              <a:t>Consider the examples on the next slide</a:t>
            </a:r>
          </a:p>
        </p:txBody>
      </p:sp>
    </p:spTree>
    <p:extLst>
      <p:ext uri="{BB962C8B-B14F-4D97-AF65-F5344CB8AC3E}">
        <p14:creationId xmlns:p14="http://schemas.microsoft.com/office/powerpoint/2010/main" val="100918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FCBF3-A369-4586-A294-88E326AA6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different critical sections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47E530-2BAF-43DB-B2E1-A3B30EC4F78F}"/>
              </a:ext>
            </a:extLst>
          </p:cNvPr>
          <p:cNvSpPr/>
          <p:nvPr/>
        </p:nvSpPr>
        <p:spPr>
          <a:xfrm>
            <a:off x="609600" y="1752600"/>
            <a:ext cx="10972800" cy="470181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Acquire and release the lock 1,000,000 times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1000000; ++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(&amp;mutex);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global++;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(&amp;mutex);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Acquire and release the lock only once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(&amp;mutex);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1000000; ++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global++;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(&amp;mutex);</a:t>
            </a:r>
          </a:p>
        </p:txBody>
      </p:sp>
    </p:spTree>
    <p:extLst>
      <p:ext uri="{BB962C8B-B14F-4D97-AF65-F5344CB8AC3E}">
        <p14:creationId xmlns:p14="http://schemas.microsoft.com/office/powerpoint/2010/main" val="63414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F030E-4906-4B81-8786-DAAB01277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Length of critical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CD1A5-D208-41D2-9B42-767EE8710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first example on the previous slide will take much longer, since it has to lock and unlock 1,000,000 times</a:t>
            </a:r>
          </a:p>
          <a:p>
            <a:r>
              <a:rPr lang="en-US" dirty="0"/>
              <a:t>On the other hand, the second example will block all other threads from running code that depends on the lock until it's finished</a:t>
            </a:r>
          </a:p>
          <a:p>
            <a:r>
              <a:rPr lang="en-US" dirty="0"/>
              <a:t>Neither is very realistic, since incrementing a variable 1,000,000 times in a loop is ridiculous</a:t>
            </a:r>
          </a:p>
          <a:p>
            <a:r>
              <a:rPr lang="en-US" dirty="0"/>
              <a:t>There's no simple solution: depends on the problem</a:t>
            </a:r>
          </a:p>
          <a:p>
            <a:r>
              <a:rPr lang="en-US" dirty="0"/>
              <a:t>Always getting the right answer is the first goal and then tuning for better performance comes second</a:t>
            </a:r>
          </a:p>
        </p:txBody>
      </p:sp>
    </p:spTree>
    <p:extLst>
      <p:ext uri="{BB962C8B-B14F-4D97-AF65-F5344CB8AC3E}">
        <p14:creationId xmlns:p14="http://schemas.microsoft.com/office/powerpoint/2010/main" val="126152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77FD3-AC05-40F6-97ED-FF78FB016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B4BC37-77F7-4EB3-A02C-D02E6F2CDC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239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8E0FF1-4BDD-4224-9100-AD45787EB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92DCCE-BD5A-43BB-8EA0-04217ACC6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mentioned semaphores in the context of synchronizing processes that shared memory</a:t>
            </a:r>
          </a:p>
          <a:p>
            <a:r>
              <a:rPr lang="en-US" dirty="0"/>
              <a:t>We can use semaphores to synchronize threads as well</a:t>
            </a:r>
          </a:p>
          <a:p>
            <a:r>
              <a:rPr lang="en-US" dirty="0"/>
              <a:t>Recall that we think of a semaphore as a non-negative integer that can be incremented and decrementing atomically</a:t>
            </a:r>
          </a:p>
          <a:p>
            <a:pPr lvl="1"/>
            <a:r>
              <a:rPr lang="en-US" dirty="0"/>
              <a:t>Calling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(decrement) on a semaphore 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will block until another thread calls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(increment)</a:t>
            </a:r>
          </a:p>
        </p:txBody>
      </p:sp>
    </p:spTree>
    <p:extLst>
      <p:ext uri="{BB962C8B-B14F-4D97-AF65-F5344CB8AC3E}">
        <p14:creationId xmlns:p14="http://schemas.microsoft.com/office/powerpoint/2010/main" val="91754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C9C38-EDB7-4689-9570-42804831D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36031-3923-4E18-9F93-364704A85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83040"/>
            <a:ext cx="10972800" cy="4698760"/>
          </a:xfrm>
        </p:spPr>
        <p:txBody>
          <a:bodyPr>
            <a:normAutofit fontScale="70000" lnSpcReduction="20000"/>
          </a:bodyPr>
          <a:lstStyle/>
          <a:p>
            <a:pPr lvl="1"/>
            <a:endParaRPr lang="en-US" dirty="0"/>
          </a:p>
          <a:p>
            <a:pPr lvl="1"/>
            <a:r>
              <a:rPr lang="en-US" dirty="0"/>
              <a:t>Return (and possibly create) a named semaphore, using the usual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oflag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r>
              <a:rPr lang="en-US" dirty="0"/>
              <a:t> flags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determines the initial value of the semaphore (often 0)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Block if the semaphore's value is 0, decrement after continuing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Increment the semaphore's value, unblocking a process if the value is 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Close a semaphore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Delete a semaphore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A887A85-0062-4AD7-AC50-ED90E0835047}"/>
              </a:ext>
            </a:extLst>
          </p:cNvPr>
          <p:cNvSpPr txBox="1">
            <a:spLocks/>
          </p:cNvSpPr>
          <p:nvPr/>
        </p:nvSpPr>
        <p:spPr>
          <a:xfrm>
            <a:off x="320103" y="1600200"/>
            <a:ext cx="112014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sem_t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sem_open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 char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*name,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oflag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27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mode_t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mode, unsigned int value */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E193A4F-0E6F-45F6-A918-82027BE0B2A3}"/>
              </a:ext>
            </a:extLst>
          </p:cNvPr>
          <p:cNvSpPr txBox="1">
            <a:spLocks/>
          </p:cNvSpPr>
          <p:nvPr/>
        </p:nvSpPr>
        <p:spPr>
          <a:xfrm>
            <a:off x="304800" y="3124200"/>
            <a:ext cx="112014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pt-BR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pt-BR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sem_wait (sem_t *sem);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CD970EC-350F-45AA-8F40-35FE1BE7F873}"/>
              </a:ext>
            </a:extLst>
          </p:cNvPr>
          <p:cNvSpPr txBox="1">
            <a:spLocks/>
          </p:cNvSpPr>
          <p:nvPr/>
        </p:nvSpPr>
        <p:spPr>
          <a:xfrm>
            <a:off x="304800" y="4038600"/>
            <a:ext cx="112014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pt-BR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pt-BR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sem_post (sem_t *sem);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CF0368A-65DE-4817-A744-C1CEBF0ED2B7}"/>
              </a:ext>
            </a:extLst>
          </p:cNvPr>
          <p:cNvSpPr txBox="1">
            <a:spLocks/>
          </p:cNvSpPr>
          <p:nvPr/>
        </p:nvSpPr>
        <p:spPr>
          <a:xfrm>
            <a:off x="304800" y="4953000"/>
            <a:ext cx="112014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pt-BR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pt-BR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sem_close (sem_t *sem);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1D9CE09-EE73-48B8-8E1E-E606D4E13434}"/>
              </a:ext>
            </a:extLst>
          </p:cNvPr>
          <p:cNvSpPr txBox="1">
            <a:spLocks/>
          </p:cNvSpPr>
          <p:nvPr/>
        </p:nvSpPr>
        <p:spPr>
          <a:xfrm>
            <a:off x="304800" y="5867400"/>
            <a:ext cx="112014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sem_unlink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 char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*name);</a:t>
            </a:r>
          </a:p>
        </p:txBody>
      </p:sp>
    </p:spTree>
    <p:extLst>
      <p:ext uri="{BB962C8B-B14F-4D97-AF65-F5344CB8AC3E}">
        <p14:creationId xmlns:p14="http://schemas.microsoft.com/office/powerpoint/2010/main" val="279998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8D2A0-D9C1-478C-A09D-9F52EA325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Semaphores for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20599-79F5-40E1-9566-A2E297F02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We can use semaphores to signal some event to another thread</a:t>
            </a:r>
          </a:p>
          <a:p>
            <a:r>
              <a:rPr lang="en-US" dirty="0"/>
              <a:t>As in our earlier examples with semaphores, we initialize the semaphore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lvl="1"/>
            <a:r>
              <a:rPr lang="en-US" dirty="0"/>
              <a:t>The thread waiting for the event will call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on the semaphore</a:t>
            </a:r>
          </a:p>
          <a:p>
            <a:pPr lvl="1"/>
            <a:r>
              <a:rPr lang="en-US" dirty="0"/>
              <a:t>The thread signaling that the event has happened will call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The waiting thread will be awoken when the signaling thread posts</a:t>
            </a:r>
          </a:p>
          <a:p>
            <a:pPr lvl="1"/>
            <a:r>
              <a:rPr lang="en-US" dirty="0"/>
              <a:t>If the signaling thread posts before the waiting starts waiting, it won't have to wait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965D8-AEBD-4043-8C08-8415D5D78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 signaling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C7E26-6976-4CEF-8C19-E669B2B50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8156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following code waits for keyboard input and posts on the semaphore when it's done reading it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C5E4F7-1C88-4787-BE30-60AD6BC9ADF6}"/>
              </a:ext>
            </a:extLst>
          </p:cNvPr>
          <p:cNvSpPr/>
          <p:nvPr/>
        </p:nvSpPr>
        <p:spPr>
          <a:xfrm>
            <a:off x="609600" y="2590800"/>
            <a:ext cx="10972800" cy="386361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0000" lnSpcReduction="20000"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MAX_LENGTH 40</a:t>
            </a:r>
          </a:p>
          <a:p>
            <a:endParaRPr lang="en-US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*semaphore;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buffer[MAX_LENGTH];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Reads input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keyboard_listener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*data =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your name here: 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assert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(data-&gt;buffer, MAX_LENGTH, stdin) != NULL);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After reading input, up the semaphore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(data-&gt;semaphore);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0571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965D8-AEBD-4043-8C08-8415D5D78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 signaling example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C7E26-6976-4CEF-8C19-E669B2B50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8156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following code waits on the semaphore and then prints a message based on the string that was entered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C5E4F7-1C88-4787-BE30-60AD6BC9ADF6}"/>
              </a:ext>
            </a:extLst>
          </p:cNvPr>
          <p:cNvSpPr/>
          <p:nvPr/>
        </p:nvSpPr>
        <p:spPr>
          <a:xfrm>
            <a:off x="609600" y="2590800"/>
            <a:ext cx="10972800" cy="386361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75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keyboard_echo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*data =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Wait on the signal from the semaphore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(data-&gt;semaphore);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Trim off at the newline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*newline =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strchr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(data-&gt;buffer,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'\n'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(newline != NULL)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*newline = '\0';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Echo back the name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"Hello, %s\n"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data-&gt;buffer);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0002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pPr lvl="1"/>
            <a:r>
              <a:rPr lang="en-US" dirty="0"/>
              <a:t>Synchronization</a:t>
            </a:r>
          </a:p>
          <a:p>
            <a:pPr lvl="1"/>
            <a:r>
              <a:rPr lang="en-US" dirty="0"/>
              <a:t>Locks</a:t>
            </a:r>
          </a:p>
          <a:p>
            <a:pPr lvl="1"/>
            <a:r>
              <a:rPr lang="en-US" dirty="0"/>
              <a:t>POSIX mutexes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965D8-AEBD-4043-8C08-8415D5D78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 signaling example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C7E26-6976-4CEF-8C19-E669B2B50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81560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following code creates the semaphore and runs the two threads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C5E4F7-1C88-4787-BE30-60AD6BC9ADF6}"/>
              </a:ext>
            </a:extLst>
          </p:cNvPr>
          <p:cNvSpPr/>
          <p:nvPr/>
        </p:nvSpPr>
        <p:spPr>
          <a:xfrm>
            <a:off x="609600" y="2514600"/>
            <a:ext cx="10972800" cy="381000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0000" lnSpcReduction="20000"/>
          </a:bodyPr>
          <a:lstStyle/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threads[2];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sem_open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"/COMP3400_Sema"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O_CREAT | O_EXCL, S_IRUSR | S_IWUSR, 0);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SEM_FAILED);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 up struct instance and pass it to threads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args.semaphore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(&amp;threads[0], NULL,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keyboard_listener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== 0);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(&amp;threads[1], NULL,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keyboard_echo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== 0);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Wait for both threads to finish, then unlink the semaphore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(threads[0], NULL);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(threads[1], NULL);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sem_unlink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"/COMP3400_Sema"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09187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0C2D4-833F-44C9-9CC1-F4F079849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Mutual exclusion with semaphores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1148A-54A2-48E3-8627-1B50E7064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It should be unsurprising that we can use semaphores instead of locks (POSIX mutexes)</a:t>
            </a:r>
          </a:p>
          <a:p>
            <a:r>
              <a:rPr lang="en-US" dirty="0"/>
              <a:t>To do so, we initialize the semaphore to a value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lvl="1"/>
            <a:r>
              <a:rPr lang="en-US" dirty="0"/>
              <a:t>When entering a critical section, a thread waits on (downs) the semaphore</a:t>
            </a:r>
          </a:p>
          <a:p>
            <a:pPr lvl="1"/>
            <a:r>
              <a:rPr lang="en-US" dirty="0"/>
              <a:t>When leaving a critical section, the thread posts on (ups) the semaphore</a:t>
            </a:r>
          </a:p>
          <a:p>
            <a:r>
              <a:rPr lang="en-US" dirty="0"/>
              <a:t>The first thread reaching the critical section is allowed in because the value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dirty="0"/>
              <a:t>If we had initialized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, no threads could enter the critical section</a:t>
            </a:r>
          </a:p>
        </p:txBody>
      </p:sp>
    </p:spTree>
    <p:extLst>
      <p:ext uri="{BB962C8B-B14F-4D97-AF65-F5344CB8AC3E}">
        <p14:creationId xmlns:p14="http://schemas.microsoft.com/office/powerpoint/2010/main" val="277757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965D8-AEBD-4043-8C08-8415D5D78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 as lock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C7E26-6976-4CEF-8C19-E669B2B50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8156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following code adds 10 to a shared value 100,000 times, using a semaphore for mutual exclusion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C5E4F7-1C88-4787-BE30-60AD6BC9ADF6}"/>
              </a:ext>
            </a:extLst>
          </p:cNvPr>
          <p:cNvSpPr/>
          <p:nvPr/>
        </p:nvSpPr>
        <p:spPr>
          <a:xfrm>
            <a:off x="609600" y="2590800"/>
            <a:ext cx="10972800" cy="386361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625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*semaphore;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Adder thread that repeatedly adds 10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*add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*data =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Atomically add 10 to value 100000 times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(int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100000; ++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(data-&gt;semaphore);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data-&gt;value += 10;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(data-&gt;semaphore);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9576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965D8-AEBD-4043-8C08-8415D5D78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 as lock example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C7E26-6976-4CEF-8C19-E669B2B50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8156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following code subtracts 10 from a shared value 100,000 times, using the same semaphore for mutual exclusion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C5E4F7-1C88-4787-BE30-60AD6BC9ADF6}"/>
              </a:ext>
            </a:extLst>
          </p:cNvPr>
          <p:cNvSpPr/>
          <p:nvPr/>
        </p:nvSpPr>
        <p:spPr>
          <a:xfrm>
            <a:off x="609600" y="2590800"/>
            <a:ext cx="10972800" cy="386361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85000" lnSpcReduction="20000"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Subtractor thread that repeatedly subtracts 10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*subtract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*data =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Atomically subtract 10 from value 100000 times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100000; ++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(data-&gt;semaphore);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data-&gt;value -= 10;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(data-&gt;semaphore);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0384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965D8-AEBD-4043-8C08-8415D5D78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 as lock example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C7E26-6976-4CEF-8C19-E669B2B50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81560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following code creates the semaphore and runs the two threads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C5E4F7-1C88-4787-BE30-60AD6BC9ADF6}"/>
              </a:ext>
            </a:extLst>
          </p:cNvPr>
          <p:cNvSpPr/>
          <p:nvPr/>
        </p:nvSpPr>
        <p:spPr>
          <a:xfrm>
            <a:off x="609600" y="2362200"/>
            <a:ext cx="10972800" cy="396240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85000" lnSpcReduction="10000"/>
          </a:bodyPr>
          <a:lstStyle/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threads[2];</a:t>
            </a: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semaphore with value 1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sem_open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"/COMP3400_Sema"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O_CREAT | O_EXCL,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S_IRUSR | S_IWUSR, 1);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SEM_FAILED);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 up a struct instance with semaphore and initial value 0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 };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(&amp;threads[0], NULL, add, &amp;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== 0);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(&amp;threads[1], NULL, subtract, &amp;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== 0);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(threads[0], NULL);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(threads[1], NULL);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sem_unlink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"/COMP3400_Sema"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"Value: %d\n"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args.value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Should be 0</a:t>
            </a:r>
          </a:p>
        </p:txBody>
      </p:sp>
    </p:spTree>
    <p:extLst>
      <p:ext uri="{BB962C8B-B14F-4D97-AF65-F5344CB8AC3E}">
        <p14:creationId xmlns:p14="http://schemas.microsoft.com/office/powerpoint/2010/main" val="354151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110AA-7C4B-4A80-93B7-D9EBD0C85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Semaphores as 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4572F-29AD-41EE-A7D4-A63A33A87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5870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Semaphores can be used to build a lock library that functions the same as POSIX mutexes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E6AE74-1DE3-48DA-95FE-F0816A63116F}"/>
              </a:ext>
            </a:extLst>
          </p:cNvPr>
          <p:cNvSpPr/>
          <p:nvPr/>
        </p:nvSpPr>
        <p:spPr>
          <a:xfrm>
            <a:off x="609600" y="2209800"/>
            <a:ext cx="10972800" cy="43403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00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 struct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*semaphore;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owner;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mutex_lock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*lock)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retvalue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(lock-&gt;semaphore);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Wait on semaphore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lock-&gt;owner =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pthread_self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();           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 self as owner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retvalue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mutex_unlock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*lock)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(lock-&gt;owner !=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pthread_self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())      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Only the owner can unlock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-1;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lock-&gt;owner = 0;                         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Clear owner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(lock-&gt;semaphore);       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Post on semaphore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40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167AE-BDC9-4E3D-8323-ABAB7D092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Semaphores as 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F20AA-903F-46B2-89C9-54674336E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mutual exclusion, POSIX mutexes are preferred over semaphores because they're already implemented to work correctly</a:t>
            </a:r>
          </a:p>
          <a:p>
            <a:r>
              <a:rPr lang="en-US" dirty="0"/>
              <a:t>With semaphores, you have to initialize them to 1 or face the consequences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means that no thread can acquire the lock</a:t>
            </a:r>
          </a:p>
          <a:p>
            <a:pPr lvl="1"/>
            <a:r>
              <a:rPr lang="en-US" dirty="0"/>
              <a:t>Greater than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/>
              <a:t> means that more than one thread can be in the critical section</a:t>
            </a:r>
          </a:p>
          <a:p>
            <a:r>
              <a:rPr lang="en-US" dirty="0"/>
              <a:t>But it's still good to stretch you brain thinking about these things because concurrent programming is hard</a:t>
            </a:r>
          </a:p>
        </p:txBody>
      </p:sp>
    </p:spTree>
    <p:extLst>
      <p:ext uri="{BB962C8B-B14F-4D97-AF65-F5344CB8AC3E}">
        <p14:creationId xmlns:p14="http://schemas.microsoft.com/office/powerpoint/2010/main" val="97760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B3561-D39A-4363-9618-AD0A293D9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Semaphores as multiplexing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05D0D-C974-433C-83A5-DBEFC833B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Semaphores can also be used for multiplexing, in which a maximum number of threads are allowed to access a resource</a:t>
            </a:r>
          </a:p>
          <a:p>
            <a:r>
              <a:rPr lang="en-US" dirty="0"/>
              <a:t>Consider a club where the bouncer only lets 100 people in</a:t>
            </a:r>
          </a:p>
          <a:p>
            <a:r>
              <a:rPr lang="en-US" dirty="0"/>
              <a:t>This kind of synchronization is used less than signaling and mutexes, but it can be useful to prevent slowdown from too many threads using a resource</a:t>
            </a:r>
          </a:p>
          <a:p>
            <a:r>
              <a:rPr lang="en-US" dirty="0"/>
              <a:t>Also, it can be used to prevent possible race conditions when there's a fixed number of items but the threads themselves have to select the one they want</a:t>
            </a:r>
          </a:p>
          <a:p>
            <a:pPr lvl="1"/>
            <a:r>
              <a:rPr lang="en-US" dirty="0"/>
              <a:t>No more than the maximum number of threads will be allowed to do selection</a:t>
            </a:r>
          </a:p>
        </p:txBody>
      </p:sp>
    </p:spTree>
    <p:extLst>
      <p:ext uri="{BB962C8B-B14F-4D97-AF65-F5344CB8AC3E}">
        <p14:creationId xmlns:p14="http://schemas.microsoft.com/office/powerpoint/2010/main" val="243569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09CE5-69D4-43C4-9E10-BF14248A9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Multiplexing example with 10 possible 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F303C-CA6B-4563-973D-37E23A80E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73940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 the following example,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pool_semaphore</a:t>
            </a:r>
            <a:r>
              <a:rPr lang="en-US" dirty="0"/>
              <a:t> is initialized to 10, preventing more than 10 threads from selecting ports at the same time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BE16DC-4343-471F-912E-7884CE863EAB}"/>
              </a:ext>
            </a:extLst>
          </p:cNvPr>
          <p:cNvSpPr/>
          <p:nvPr/>
        </p:nvSpPr>
        <p:spPr>
          <a:xfrm>
            <a:off x="609600" y="2514601"/>
            <a:ext cx="10972800" cy="40355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62500" lnSpcReduction="20000"/>
          </a:bodyPr>
          <a:lstStyle/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sem_wait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pool_semaphore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Get access to resources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10; ++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Try to acquire a port, move to the next if not available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pthread_mutex_trylock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incoming_mutex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in =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Work with incoming port, even if no outgoing port is yet needed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10; ++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When an outgoing port is needed, acquire it like incoming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pthread_mutex_trylock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outgoing_mutex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out =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incoming_mutex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[in]); 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Release incoming port lock 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outgoing_mutex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[out]);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Release outgoing port lock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sem_post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pool_semaphore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               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Leave the port selection area</a:t>
            </a:r>
          </a:p>
        </p:txBody>
      </p:sp>
    </p:spTree>
    <p:extLst>
      <p:ext uri="{BB962C8B-B14F-4D97-AF65-F5344CB8AC3E}">
        <p14:creationId xmlns:p14="http://schemas.microsoft.com/office/powerpoint/2010/main" val="164708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9D482-5414-436A-B0A0-DC038FAB8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FC186-E637-4FBA-8811-F2CA5E515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Semaphores are a flexible tool that can be used for signaling, mutual exclusion, and multiplexing</a:t>
            </a:r>
          </a:p>
          <a:p>
            <a:r>
              <a:rPr lang="en-US" dirty="0"/>
              <a:t>The key is the initial value of the semaphore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for signaling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/>
              <a:t> for mutual exclusion</a:t>
            </a:r>
          </a:p>
          <a:p>
            <a:pPr lvl="1"/>
            <a:r>
              <a:rPr lang="en-US" dirty="0"/>
              <a:t>Greater than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/>
              <a:t> for multiplexing</a:t>
            </a:r>
          </a:p>
          <a:p>
            <a:r>
              <a:rPr lang="en-US" dirty="0"/>
              <a:t>Conceptually, the initial value of the semaphore is the maximum number of concurrent accesses</a:t>
            </a:r>
          </a:p>
        </p:txBody>
      </p:sp>
    </p:spTree>
    <p:extLst>
      <p:ext uri="{BB962C8B-B14F-4D97-AF65-F5344CB8AC3E}">
        <p14:creationId xmlns:p14="http://schemas.microsoft.com/office/powerpoint/2010/main" val="397710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Barriers</a:t>
            </a:r>
          </a:p>
          <a:p>
            <a:r>
              <a:rPr lang="en-US" dirty="0"/>
              <a:t>Condition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on Project 3</a:t>
            </a:r>
          </a:p>
          <a:p>
            <a:r>
              <a:rPr lang="en-US" dirty="0"/>
              <a:t>Read sections 7.5 and 7.6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2FB7D-8105-419B-B909-087385EAB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B312B-8751-46C0-AB02-43CB79450B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460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58872-5B13-42D2-8CF6-A27A059FF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Locks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4CE0DE-6B10-44B3-BFC9-12715E5511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685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61120-52AC-4617-BB86-AF6474A97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POSIX mutex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8ABB1-1767-4A01-BB8E-61C72CCB0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14600"/>
            <a:ext cx="10972800" cy="4343400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dirty="0"/>
              <a:t>Create a mutex with the specified attributes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Destroy an existing mutex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Acquire a mutex, blocking until you succeed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Try to acquire a mutex, returning non-zero if another thread has the mutex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Release the mutex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44835EE-4753-4C80-8A9E-C6C0A69D100A}"/>
              </a:ext>
            </a:extLst>
          </p:cNvPr>
          <p:cNvSpPr/>
          <p:nvPr/>
        </p:nvSpPr>
        <p:spPr>
          <a:xfrm>
            <a:off x="609600" y="1752600"/>
            <a:ext cx="10972800" cy="762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pthread_mutex_init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*mutex,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pthread_mutexattr_t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1D0425-385B-4754-BE58-848DC2ADF0FF}"/>
              </a:ext>
            </a:extLst>
          </p:cNvPr>
          <p:cNvSpPr/>
          <p:nvPr/>
        </p:nvSpPr>
        <p:spPr>
          <a:xfrm>
            <a:off x="609600" y="2971800"/>
            <a:ext cx="10972800" cy="457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pthread_mutex_destroy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*mutex);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6D0BB7-DCA7-479B-BD28-6447DD255BD3}"/>
              </a:ext>
            </a:extLst>
          </p:cNvPr>
          <p:cNvSpPr/>
          <p:nvPr/>
        </p:nvSpPr>
        <p:spPr>
          <a:xfrm>
            <a:off x="609600" y="3886200"/>
            <a:ext cx="10972800" cy="457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*mutex);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863D54-62DB-444A-AEC9-0901ED3D677C}"/>
              </a:ext>
            </a:extLst>
          </p:cNvPr>
          <p:cNvSpPr/>
          <p:nvPr/>
        </p:nvSpPr>
        <p:spPr>
          <a:xfrm>
            <a:off x="609600" y="4800600"/>
            <a:ext cx="10972800" cy="457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pthread_mutex_trylock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*mutex);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1C3E7B-D600-4FD9-9970-B86A2B90D125}"/>
              </a:ext>
            </a:extLst>
          </p:cNvPr>
          <p:cNvSpPr/>
          <p:nvPr/>
        </p:nvSpPr>
        <p:spPr>
          <a:xfrm>
            <a:off x="609600" y="5715000"/>
            <a:ext cx="10972800" cy="457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*mutex);</a:t>
            </a:r>
          </a:p>
        </p:txBody>
      </p:sp>
    </p:spTree>
    <p:extLst>
      <p:ext uri="{BB962C8B-B14F-4D97-AF65-F5344CB8AC3E}">
        <p14:creationId xmlns:p14="http://schemas.microsoft.com/office/powerpoint/2010/main" val="243087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ABA43-8F61-4BE4-A2EC-C7EAC336F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Mutex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AB91C-472D-424B-B633-6AD483617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7394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Here's a thread that uses a mutex when incrementing a global variable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5FC6BC4-043C-4F3E-9DF7-1BC882FB1C6C}"/>
              </a:ext>
            </a:extLst>
          </p:cNvPr>
          <p:cNvSpPr/>
          <p:nvPr/>
        </p:nvSpPr>
        <p:spPr>
          <a:xfrm>
            <a:off x="609600" y="2362200"/>
            <a:ext cx="10972800" cy="409221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850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global = 5;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Each increment thread gets a pointer to the mutex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increment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*mutex =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Lock for the critical section, then release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(mutex);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global++;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(mutex);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65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04A1C-6FFB-4193-8026-0322351A0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51557-8493-452E-9852-EB158F3C6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9680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following program creates the mutex and passes it to two threads</a:t>
            </a:r>
          </a:p>
          <a:p>
            <a:r>
              <a:rPr lang="en-US" dirty="0"/>
              <a:t>Note that the mutex lives on the stack, but that's okay since this function won't return until after the other threads are done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043D3A-762A-4660-86E9-0B6C355AA28B}"/>
              </a:ext>
            </a:extLst>
          </p:cNvPr>
          <p:cNvSpPr/>
          <p:nvPr/>
        </p:nvSpPr>
        <p:spPr>
          <a:xfrm>
            <a:off x="609600" y="2743200"/>
            <a:ext cx="10972800" cy="371121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0000" lnSpcReduction="20000"/>
          </a:bodyPr>
          <a:lstStyle/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threads[2];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mutex;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Initialize the mutex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pthread_mutex_init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(&amp;mutex, NULL);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the child threads, passing pointers to the mutex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(&amp;threads[0], NULL, increment, &amp;mutex) == 0);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(&amp;threads[1], NULL, increment, &amp;mutex) == 0);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Join the threads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(threads[0], NULL);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(threads[1], NULL);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Confirm the result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 (global == 7);</a:t>
            </a:r>
          </a:p>
        </p:txBody>
      </p:sp>
    </p:spTree>
    <p:extLst>
      <p:ext uri="{BB962C8B-B14F-4D97-AF65-F5344CB8AC3E}">
        <p14:creationId xmlns:p14="http://schemas.microsoft.com/office/powerpoint/2010/main" val="310933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FC0CC-F7CC-4F6C-B1A0-1E3E09FF0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POSIX gotchas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64B22-ABAE-49E5-A08C-2C35E50B2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POSIX mutexes have a few weird things that you </a:t>
            </a:r>
            <a:r>
              <a:rPr lang="en-US" b="1" dirty="0"/>
              <a:t>should not do</a:t>
            </a:r>
            <a:r>
              <a:rPr lang="en-US" dirty="0"/>
              <a:t>, because there's no telling what will happen:</a:t>
            </a:r>
          </a:p>
          <a:p>
            <a:pPr lvl="1"/>
            <a:r>
              <a:rPr lang="en-US" dirty="0"/>
              <a:t>Trying to lock a mutex that the thread has already locked</a:t>
            </a:r>
          </a:p>
          <a:p>
            <a:pPr lvl="2"/>
            <a:r>
              <a:rPr lang="en-US" dirty="0"/>
              <a:t>This isn't a problem in Java, which allows a thread to lock a lock repeatedly without issue</a:t>
            </a:r>
          </a:p>
          <a:p>
            <a:pPr lvl="1"/>
            <a:r>
              <a:rPr lang="en-US" dirty="0"/>
              <a:t>Trying to unlock a mutex that a different thread has acquired</a:t>
            </a:r>
          </a:p>
          <a:p>
            <a:pPr lvl="1"/>
            <a:r>
              <a:rPr lang="en-US" dirty="0"/>
              <a:t>Trying to lock or unlock a mutex that hasn't been initialized</a:t>
            </a:r>
          </a:p>
          <a:p>
            <a:pPr lvl="2"/>
            <a:r>
              <a:rPr lang="en-US" dirty="0"/>
              <a:t>Like all variables in C, it's full of garbage before it's initialized</a:t>
            </a:r>
          </a:p>
        </p:txBody>
      </p:sp>
    </p:spTree>
    <p:extLst>
      <p:ext uri="{BB962C8B-B14F-4D97-AF65-F5344CB8AC3E}">
        <p14:creationId xmlns:p14="http://schemas.microsoft.com/office/powerpoint/2010/main" val="29430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14248</TotalTime>
  <Words>2692</Words>
  <Application>Microsoft Office PowerPoint</Application>
  <PresentationFormat>Widescreen</PresentationFormat>
  <Paragraphs>325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Project 3</vt:lpstr>
      <vt:lpstr>Back to Locks</vt:lpstr>
      <vt:lpstr>POSIX mutex functions</vt:lpstr>
      <vt:lpstr>Mutex example</vt:lpstr>
      <vt:lpstr>Main program</vt:lpstr>
      <vt:lpstr>POSIX gotchas</vt:lpstr>
      <vt:lpstr>Spinlocks</vt:lpstr>
      <vt:lpstr>How long should critical sections be?</vt:lpstr>
      <vt:lpstr>Two different critical sections</vt:lpstr>
      <vt:lpstr>Length of critical sections</vt:lpstr>
      <vt:lpstr>Semaphores</vt:lpstr>
      <vt:lpstr>Semaphores</vt:lpstr>
      <vt:lpstr>Semaphore functions</vt:lpstr>
      <vt:lpstr>Semaphores for signaling</vt:lpstr>
      <vt:lpstr>Semaphore signaling example</vt:lpstr>
      <vt:lpstr>Semaphore signaling example continued</vt:lpstr>
      <vt:lpstr>Semaphore signaling example continued</vt:lpstr>
      <vt:lpstr>Mutual exclusion with semaphores</vt:lpstr>
      <vt:lpstr>Semaphore as lock example</vt:lpstr>
      <vt:lpstr>Semaphore as lock example continued</vt:lpstr>
      <vt:lpstr>Semaphore as lock example continued</vt:lpstr>
      <vt:lpstr>Semaphores as locks</vt:lpstr>
      <vt:lpstr>Semaphores as locks</vt:lpstr>
      <vt:lpstr>Semaphores as multiplexing</vt:lpstr>
      <vt:lpstr>Multiplexing example with 10 possible ports</vt:lpstr>
      <vt:lpstr>Semaphore summary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1438</cp:revision>
  <dcterms:created xsi:type="dcterms:W3CDTF">2009-08-24T20:26:10Z</dcterms:created>
  <dcterms:modified xsi:type="dcterms:W3CDTF">2025-03-28T14:06:44Z</dcterms:modified>
</cp:coreProperties>
</file>